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ontserrat Semi-Bold" charset="1" panose="00000700000000000000"/>
      <p:regular r:id="rId20"/>
    </p:embeddedFont>
    <p:embeddedFont>
      <p:font typeface="DM Sans" charset="1" panose="00000000000000000000"/>
      <p:regular r:id="rId21"/>
    </p:embeddedFont>
    <p:embeddedFont>
      <p:font typeface="Montserrat" charset="1" panose="00000500000000000000"/>
      <p:regular r:id="rId22"/>
    </p:embeddedFont>
    <p:embeddedFont>
      <p:font typeface="DM Sans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G8_wUxRus.mp4" Type="http://schemas.openxmlformats.org/officeDocument/2006/relationships/video"/><Relationship Id="rId4" Target="../media/VAG8_wUxRus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https://www.linkedin.com/in/arvio-abe-suhendar/" TargetMode="External" Type="http://schemas.openxmlformats.org/officeDocument/2006/relationships/hyperlink"/><Relationship Id="rId4" Target="https://github.com/arvio1378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67247" y="2693463"/>
            <a:ext cx="6028819" cy="5170124"/>
            <a:chOff x="0" y="0"/>
            <a:chExt cx="8038425" cy="689349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095" t="0" r="11095" b="0"/>
            <a:stretch>
              <a:fillRect/>
            </a:stretch>
          </p:blipFill>
          <p:spPr>
            <a:xfrm flipH="false" flipV="false">
              <a:off x="0" y="0"/>
              <a:ext cx="8038425" cy="6893499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190521" y="3630700"/>
            <a:ext cx="8225150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b="true" sz="9000" spc="2385">
                <a:solidFill>
                  <a:srgbClr val="000000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FASHIONRAG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0521" y="6904098"/>
            <a:ext cx="6482830" cy="487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3"/>
              </a:lnSpc>
            </a:pPr>
            <a:r>
              <a:rPr lang="en-US" sz="29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Presented by Arvio Abe Suhendar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95350"/>
            <a:ext cx="7018892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EXAMPLE USE CASE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10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297524"/>
            <a:ext cx="5760055" cy="3680772"/>
            <a:chOff x="0" y="0"/>
            <a:chExt cx="7680074" cy="490769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2117" r="0" b="2117"/>
            <a:stretch>
              <a:fillRect/>
            </a:stretch>
          </p:blipFill>
          <p:spPr>
            <a:xfrm flipH="false" flipV="false">
              <a:off x="0" y="0"/>
              <a:ext cx="7680074" cy="490769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706577" y="3398520"/>
            <a:ext cx="6552723" cy="1233318"/>
            <a:chOff x="0" y="0"/>
            <a:chExt cx="8736964" cy="164442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283616" y="-66675"/>
              <a:ext cx="4453348" cy="778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74"/>
                </a:lnSpc>
              </a:pPr>
              <a:r>
                <a:rPr lang="en-US" sz="355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 QUERY 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45946"/>
              <a:ext cx="8736964" cy="798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440"/>
                </a:lnSpc>
              </a:pPr>
              <a:r>
                <a:rPr lang="en-US" sz="310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“I want to buy some shoes for men”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4717" y="5353003"/>
            <a:ext cx="7334583" cy="2595124"/>
            <a:chOff x="0" y="0"/>
            <a:chExt cx="9779444" cy="346016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147641" y="-66675"/>
              <a:ext cx="5631804" cy="778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74"/>
                </a:lnSpc>
              </a:pPr>
              <a:r>
                <a:rPr lang="en-US" sz="355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SYSTEM OUTPUT 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28550"/>
              <a:ext cx="9779444" cy="2631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671210" indent="-335605" lvl="1">
                <a:lnSpc>
                  <a:spcPts val="5440"/>
                </a:lnSpc>
                <a:buFont typeface="Arial"/>
                <a:buChar char="•"/>
              </a:pPr>
              <a:r>
                <a:rPr lang="en-US" sz="310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Retrieved relevant products</a:t>
              </a:r>
            </a:p>
            <a:p>
              <a:pPr algn="r" marL="671210" indent="-335605" lvl="1">
                <a:lnSpc>
                  <a:spcPts val="5440"/>
                </a:lnSpc>
                <a:buFont typeface="Arial"/>
                <a:buChar char="•"/>
              </a:pPr>
              <a:r>
                <a:rPr lang="en-US" sz="310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Displayed images</a:t>
              </a:r>
            </a:p>
            <a:p>
              <a:pPr algn="r" marL="671210" indent="-335605" lvl="1">
                <a:lnSpc>
                  <a:spcPts val="5440"/>
                </a:lnSpc>
                <a:buFont typeface="Arial"/>
                <a:buChar char="•"/>
              </a:pPr>
              <a:r>
                <a:rPr lang="en-US" sz="310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Generated recommendation text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18032" y="1744166"/>
            <a:ext cx="12681130" cy="71331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80975"/>
            <a:ext cx="1623060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11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16144" y="3594729"/>
            <a:ext cx="5294193" cy="4790517"/>
            <a:chOff x="0" y="0"/>
            <a:chExt cx="7058923" cy="63873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185" t="0" r="13185" b="0"/>
            <a:stretch>
              <a:fillRect/>
            </a:stretch>
          </p:blipFill>
          <p:spPr>
            <a:xfrm flipH="false" flipV="false">
              <a:off x="0" y="0"/>
              <a:ext cx="7058923" cy="638735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208581"/>
            <a:ext cx="993416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CONTRIBUTION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14165"/>
            <a:ext cx="6794550" cy="284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8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Using larger and more complex datasets</a:t>
            </a:r>
          </a:p>
          <a:p>
            <a:pPr algn="l" marL="604519" indent="-302260" lvl="1">
              <a:lnSpc>
                <a:spcPts val="38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Experimenting with different LLM models</a:t>
            </a:r>
          </a:p>
          <a:p>
            <a:pPr algn="l" marL="604519" indent="-302260" lvl="1">
              <a:lnSpc>
                <a:spcPts val="38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Perfecting the design of the gradient to make it better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12025"/>
            <a:ext cx="6901550" cy="4790517"/>
            <a:chOff x="0" y="0"/>
            <a:chExt cx="9202067" cy="638735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07" t="0" r="2007" b="0"/>
            <a:stretch>
              <a:fillRect/>
            </a:stretch>
          </p:blipFill>
          <p:spPr>
            <a:xfrm flipH="false" flipV="false">
              <a:off x="0" y="0"/>
              <a:ext cx="9202067" cy="638735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029502" y="1315738"/>
            <a:ext cx="9934164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00580" y="4397482"/>
            <a:ext cx="7063086" cy="237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8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Fashion RAG improves product search and recommendation</a:t>
            </a:r>
          </a:p>
          <a:p>
            <a:pPr algn="just" marL="604519" indent="-302260" lvl="1">
              <a:lnSpc>
                <a:spcPts val="38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Multimodal RAG is effective for real-world applications</a:t>
            </a:r>
          </a:p>
          <a:p>
            <a:pPr algn="just" marL="604519" indent="-302260" lvl="1">
              <a:lnSpc>
                <a:spcPts val="38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Can be extended to other domains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23511" y="2693463"/>
            <a:ext cx="6028819" cy="5170124"/>
            <a:chOff x="0" y="0"/>
            <a:chExt cx="8038425" cy="689349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227" t="0" r="11227" b="0"/>
            <a:stretch>
              <a:fillRect/>
            </a:stretch>
          </p:blipFill>
          <p:spPr>
            <a:xfrm flipH="false" flipV="false">
              <a:off x="0" y="0"/>
              <a:ext cx="8038425" cy="6893499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401806" y="1150413"/>
            <a:ext cx="6260203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 spc="64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THANKS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1806" y="4387479"/>
            <a:ext cx="8522075" cy="2702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1"/>
              </a:lnSpc>
            </a:pPr>
            <a:r>
              <a:rPr lang="en-US" sz="3087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I am currently learning and building a career in AI/ML. This project is my practice to build a simple python application. I want to further develop my skills in this field through existing projects.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1806" y="3093528"/>
            <a:ext cx="4173002" cy="86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4"/>
              </a:lnSpc>
            </a:pPr>
            <a:r>
              <a:rPr lang="en-US" sz="5052" spc="36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ABOUT ME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989349" y="8675177"/>
            <a:ext cx="3044363" cy="785246"/>
            <a:chOff x="0" y="0"/>
            <a:chExt cx="4059150" cy="104699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21979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spc="-167">
                  <a:solidFill>
                    <a:srgbClr val="1D2024"/>
                  </a:solidFill>
                  <a:latin typeface="DM Sans"/>
                  <a:ea typeface="DM Sans"/>
                  <a:cs typeface="DM Sans"/>
                  <a:sym typeface="DM Sans"/>
                </a:rPr>
                <a:t>Email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06728"/>
              <a:ext cx="4059150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 spc="-99">
                  <a:solidFill>
                    <a:srgbClr val="1D2024"/>
                  </a:solidFill>
                  <a:latin typeface="DM Sans"/>
                  <a:ea typeface="DM Sans"/>
                  <a:cs typeface="DM Sans"/>
                  <a:sym typeface="DM Sans"/>
                </a:rPr>
                <a:t>4rv10suhendar@gmail.com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07365" y="8646651"/>
            <a:ext cx="2233030" cy="785246"/>
            <a:chOff x="0" y="0"/>
            <a:chExt cx="2977373" cy="104699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75047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spc="-167">
                  <a:solidFill>
                    <a:srgbClr val="1D2024"/>
                  </a:solidFill>
                  <a:latin typeface="DM Sans"/>
                  <a:ea typeface="DM Sans"/>
                  <a:cs typeface="DM Sans"/>
                  <a:sym typeface="DM Sans"/>
                </a:rPr>
                <a:t>Linkedin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06728"/>
              <a:ext cx="2977373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 spc="-99" u="sng">
                  <a:solidFill>
                    <a:srgbClr val="1D2024"/>
                  </a:solidFill>
                  <a:latin typeface="DM Sans"/>
                  <a:ea typeface="DM Sans"/>
                  <a:cs typeface="DM Sans"/>
                  <a:sym typeface="DM Sans"/>
                  <a:hlinkClick r:id="rId3" tooltip="https://www.linkedin.com/in/arvio-abe-suhendar/"/>
                </a:rPr>
                <a:t>Arvio Abe Suhendar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800021" y="8646651"/>
            <a:ext cx="1252308" cy="785246"/>
            <a:chOff x="0" y="0"/>
            <a:chExt cx="1669745" cy="104699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57150"/>
              <a:ext cx="166974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spc="-167">
                  <a:solidFill>
                    <a:srgbClr val="1D2024"/>
                  </a:solidFill>
                  <a:latin typeface="DM Sans"/>
                  <a:ea typeface="DM Sans"/>
                  <a:cs typeface="DM Sans"/>
                  <a:sym typeface="DM Sans"/>
                </a:rPr>
                <a:t>Github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06728"/>
              <a:ext cx="1569021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1999" spc="-99" u="sng">
                  <a:solidFill>
                    <a:srgbClr val="1D2024"/>
                  </a:solidFill>
                  <a:latin typeface="DM Sans"/>
                  <a:ea typeface="DM Sans"/>
                  <a:cs typeface="DM Sans"/>
                  <a:sym typeface="DM Sans"/>
                  <a:hlinkClick r:id="rId4" tooltip="https://github.com/arvio1378"/>
                </a:rPr>
                <a:t>arvio1378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76300"/>
            <a:ext cx="10746478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436209"/>
            <a:ext cx="9804112" cy="350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307" indent="-350653" lvl="1">
              <a:lnSpc>
                <a:spcPts val="5684"/>
              </a:lnSpc>
              <a:buFont typeface="Arial"/>
              <a:buChar char="•"/>
            </a:pPr>
            <a:r>
              <a:rPr lang="en-US" sz="324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Online fashion catalogs contain thousands of products</a:t>
            </a:r>
          </a:p>
          <a:p>
            <a:pPr algn="l" marL="701307" indent="-350653" lvl="1">
              <a:lnSpc>
                <a:spcPts val="5684"/>
              </a:lnSpc>
              <a:buFont typeface="Arial"/>
              <a:buChar char="•"/>
            </a:pPr>
            <a:r>
              <a:rPr lang="en-US" sz="324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Users want accurate and contextual recommendations</a:t>
            </a:r>
          </a:p>
          <a:p>
            <a:pPr algn="l" marL="701307" indent="-350653" lvl="1">
              <a:lnSpc>
                <a:spcPts val="5684"/>
              </a:lnSpc>
              <a:buFont typeface="Arial"/>
              <a:buChar char="•"/>
            </a:pPr>
            <a:r>
              <a:rPr lang="en-US" sz="324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Need for AI-powered semantic search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02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775178" y="3004172"/>
            <a:ext cx="5484122" cy="4938944"/>
            <a:chOff x="0" y="0"/>
            <a:chExt cx="7312162" cy="65852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3010" t="0" r="13010" b="0"/>
            <a:stretch>
              <a:fillRect/>
            </a:stretch>
          </p:blipFill>
          <p:spPr>
            <a:xfrm flipH="false" flipV="false">
              <a:off x="0" y="0"/>
              <a:ext cx="7312162" cy="65852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20377" y="1866071"/>
            <a:ext cx="4038923" cy="6061814"/>
            <a:chOff x="0" y="0"/>
            <a:chExt cx="5385230" cy="80824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" r="0" b="2"/>
            <a:stretch>
              <a:fillRect/>
            </a:stretch>
          </p:blipFill>
          <p:spPr>
            <a:xfrm flipH="false" flipV="false">
              <a:off x="0" y="0"/>
              <a:ext cx="5385230" cy="8082419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2016060"/>
            <a:ext cx="626020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47572"/>
            <a:ext cx="11320745" cy="332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4108" indent="-332054" lvl="1">
              <a:lnSpc>
                <a:spcPts val="5382"/>
              </a:lnSpc>
              <a:buFont typeface="Arial"/>
              <a:buChar char="•"/>
            </a:pPr>
            <a:r>
              <a:rPr lang="en-US" sz="307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Design and implement a RAG system for fashion products</a:t>
            </a:r>
          </a:p>
          <a:p>
            <a:pPr algn="just" marL="664108" indent="-332054" lvl="1">
              <a:lnSpc>
                <a:spcPts val="5382"/>
              </a:lnSpc>
              <a:buFont typeface="Arial"/>
              <a:buChar char="•"/>
            </a:pPr>
            <a:r>
              <a:rPr lang="en-US" sz="307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Improve search accuracy and recommendation quality in fashion catalogs</a:t>
            </a:r>
          </a:p>
          <a:p>
            <a:pPr algn="just" marL="664108" indent="-332054" lvl="1">
              <a:lnSpc>
                <a:spcPts val="5382"/>
              </a:lnSpc>
              <a:buFont typeface="Arial"/>
              <a:buChar char="•"/>
            </a:pPr>
            <a:r>
              <a:rPr lang="en-US" sz="307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Combine text and image embeddings for better product understanding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47592" y="1028700"/>
            <a:ext cx="3877150" cy="4866997"/>
            <a:chOff x="0" y="0"/>
            <a:chExt cx="5169534" cy="648932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421" t="0" r="23421" b="0"/>
            <a:stretch>
              <a:fillRect/>
            </a:stretch>
          </p:blipFill>
          <p:spPr>
            <a:xfrm flipH="false" flipV="false">
              <a:off x="0" y="0"/>
              <a:ext cx="5169534" cy="648932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760307" y="1028700"/>
            <a:ext cx="3877150" cy="3110398"/>
            <a:chOff x="0" y="0"/>
            <a:chExt cx="5169534" cy="414719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8411" t="0" r="8411" b="0"/>
            <a:stretch>
              <a:fillRect/>
            </a:stretch>
          </p:blipFill>
          <p:spPr>
            <a:xfrm flipH="false" flipV="false">
              <a:off x="0" y="0"/>
              <a:ext cx="5169534" cy="414719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760307" y="4974663"/>
            <a:ext cx="3877150" cy="3342717"/>
            <a:chOff x="0" y="0"/>
            <a:chExt cx="5169534" cy="445695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7417" t="0" r="17417" b="0"/>
            <a:stretch>
              <a:fillRect/>
            </a:stretch>
          </p:blipFill>
          <p:spPr>
            <a:xfrm flipH="false" flipV="false">
              <a:off x="0" y="0"/>
              <a:ext cx="5169534" cy="445695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8047592" y="6731262"/>
            <a:ext cx="3877150" cy="1586118"/>
            <a:chOff x="0" y="0"/>
            <a:chExt cx="5169534" cy="211482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18662" r="0" b="18662"/>
            <a:stretch>
              <a:fillRect/>
            </a:stretch>
          </p:blipFill>
          <p:spPr>
            <a:xfrm flipH="false" flipV="false">
              <a:off x="0" y="0"/>
              <a:ext cx="5169534" cy="2114825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737845" y="1903814"/>
            <a:ext cx="626020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20819" y="8696326"/>
            <a:ext cx="3238481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7845" y="4005748"/>
            <a:ext cx="6782825" cy="284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418" indent="-280709" lvl="1">
              <a:lnSpc>
                <a:spcPts val="4550"/>
              </a:lnSpc>
              <a:buAutoNum type="arabicPeriod" startAt="1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User query (text)</a:t>
            </a:r>
          </a:p>
          <a:p>
            <a:pPr algn="l" marL="561418" indent="-280709" lvl="1">
              <a:lnSpc>
                <a:spcPts val="4550"/>
              </a:lnSpc>
              <a:buAutoNum type="arabicPeriod" startAt="1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Text &amp; image embedding</a:t>
            </a:r>
          </a:p>
          <a:p>
            <a:pPr algn="l" marL="561418" indent="-280709" lvl="1">
              <a:lnSpc>
                <a:spcPts val="4550"/>
              </a:lnSpc>
              <a:buAutoNum type="arabicPeriod" startAt="1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Similarity search with FAISS</a:t>
            </a:r>
          </a:p>
          <a:p>
            <a:pPr algn="l" marL="561418" indent="-280709" lvl="1">
              <a:lnSpc>
                <a:spcPts val="4550"/>
              </a:lnSpc>
              <a:buAutoNum type="arabicPeriod" startAt="1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Context retrieval (metadata + images) </a:t>
            </a:r>
          </a:p>
          <a:p>
            <a:pPr algn="l" marL="561418" indent="-280709" lvl="1">
              <a:lnSpc>
                <a:spcPts val="4550"/>
              </a:lnSpc>
              <a:buAutoNum type="arabicPeriod" startAt="1"/>
            </a:pPr>
            <a:r>
              <a:rPr lang="en-US" sz="2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LLM generates final response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66775"/>
            <a:ext cx="689638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51289" y="4336088"/>
            <a:ext cx="2797019" cy="169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6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dataset is saved in CSV format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38187" y="4266191"/>
            <a:ext cx="3157843" cy="169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6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Answering questions about Fashion products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69349" y="4266191"/>
            <a:ext cx="2934476" cy="111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6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Simple interface using Gradio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47" y="4283072"/>
            <a:ext cx="15158769" cy="238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>
            <a:off x="1055475" y="4306884"/>
            <a:ext cx="0" cy="224310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4246091" y="4306884"/>
            <a:ext cx="0" cy="224310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H="true">
            <a:off x="8570728" y="4306884"/>
            <a:ext cx="0" cy="224310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2686031" y="4336088"/>
            <a:ext cx="3501485" cy="111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2645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Multimodal output (text + image)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2392029" y="4306884"/>
            <a:ext cx="0" cy="224310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20377" y="6859791"/>
            <a:ext cx="4038923" cy="2398509"/>
            <a:chOff x="0" y="0"/>
            <a:chExt cx="5385230" cy="31980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501" r="0" b="5501"/>
            <a:stretch>
              <a:fillRect/>
            </a:stretch>
          </p:blipFill>
          <p:spPr>
            <a:xfrm flipH="false" flipV="false">
              <a:off x="0" y="0"/>
              <a:ext cx="5385230" cy="319801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220377" y="1227706"/>
            <a:ext cx="3877150" cy="4866997"/>
            <a:chOff x="0" y="0"/>
            <a:chExt cx="5169534" cy="648932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3421" t="0" r="23421" b="0"/>
            <a:stretch>
              <a:fillRect/>
            </a:stretch>
          </p:blipFill>
          <p:spPr>
            <a:xfrm flipH="false" flipV="false">
              <a:off x="0" y="0"/>
              <a:ext cx="5169534" cy="6489329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866775"/>
            <a:ext cx="1015291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48044"/>
            <a:ext cx="4793245" cy="468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494" indent="-329247" lvl="1">
              <a:lnSpc>
                <a:spcPts val="5337"/>
              </a:lnSpc>
              <a:buAutoNum type="arabicPeriod" startAt="1"/>
            </a:pPr>
            <a:r>
              <a:rPr lang="en-US" sz="30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Load dataset</a:t>
            </a:r>
          </a:p>
          <a:p>
            <a:pPr algn="l" marL="658494" indent="-329247" lvl="1">
              <a:lnSpc>
                <a:spcPts val="5337"/>
              </a:lnSpc>
              <a:buAutoNum type="arabicPeriod" startAt="1"/>
            </a:pPr>
            <a:r>
              <a:rPr lang="en-US" sz="30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Cleaning Data</a:t>
            </a:r>
          </a:p>
          <a:p>
            <a:pPr algn="l" marL="658494" indent="-329247" lvl="1">
              <a:lnSpc>
                <a:spcPts val="5337"/>
              </a:lnSpc>
              <a:buAutoNum type="arabicPeriod" startAt="1"/>
            </a:pPr>
            <a:r>
              <a:rPr lang="en-US" sz="30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Create document</a:t>
            </a:r>
          </a:p>
          <a:p>
            <a:pPr algn="l" marL="658494" indent="-329247" lvl="1">
              <a:lnSpc>
                <a:spcPts val="5337"/>
              </a:lnSpc>
              <a:buAutoNum type="arabicPeriod" startAt="1"/>
            </a:pPr>
            <a:r>
              <a:rPr lang="en-US" sz="30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Embedding</a:t>
            </a:r>
          </a:p>
          <a:p>
            <a:pPr algn="l" marL="658494" indent="-329247" lvl="1">
              <a:lnSpc>
                <a:spcPts val="5337"/>
              </a:lnSpc>
              <a:buAutoNum type="arabicPeriod" startAt="1"/>
            </a:pPr>
            <a:r>
              <a:rPr lang="en-US" sz="30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Vector store</a:t>
            </a:r>
          </a:p>
          <a:p>
            <a:pPr algn="l" marL="658494" indent="-329247" lvl="1">
              <a:lnSpc>
                <a:spcPts val="5337"/>
              </a:lnSpc>
              <a:buAutoNum type="arabicPeriod" startAt="1"/>
            </a:pPr>
            <a:r>
              <a:rPr lang="en-US" sz="30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Retriever</a:t>
            </a:r>
          </a:p>
          <a:p>
            <a:pPr algn="l" marL="658494" indent="-329247" lvl="1">
              <a:lnSpc>
                <a:spcPts val="5337"/>
              </a:lnSpc>
              <a:buAutoNum type="arabicPeriod" startAt="1"/>
            </a:pPr>
            <a:r>
              <a:rPr lang="en-US" sz="30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LLM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07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221563" y="3484112"/>
          <a:ext cx="15844873" cy="2153792"/>
        </p:xfrm>
        <a:graphic>
          <a:graphicData uri="http://schemas.openxmlformats.org/drawingml/2006/table">
            <a:tbl>
              <a:tblPr/>
              <a:tblGrid>
                <a:gridCol w="1960514"/>
                <a:gridCol w="2558972"/>
                <a:gridCol w="2175345"/>
                <a:gridCol w="2098620"/>
                <a:gridCol w="3510366"/>
                <a:gridCol w="3541056"/>
              </a:tblGrid>
              <a:tr h="11841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Python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Langchain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Pandas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Numpy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Transformers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Json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96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OIlama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tqdm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Gradio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050117" y="6359081"/>
          <a:ext cx="8187766" cy="2352675"/>
        </p:xfrm>
        <a:graphic>
          <a:graphicData uri="http://schemas.openxmlformats.org/drawingml/2006/table">
            <a:tbl>
              <a:tblPr/>
              <a:tblGrid>
                <a:gridCol w="8187766"/>
              </a:tblGrid>
              <a:tr h="10359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LLM Model : qwen2.5:0.5b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67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Embedding Model : laion/CLIP-ViT-B-32-laion2B-s34B-b79K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866775"/>
            <a:ext cx="1488724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TOOLS &amp; LIBRARY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9701" y="2710002"/>
            <a:ext cx="3877150" cy="4866997"/>
            <a:chOff x="0" y="0"/>
            <a:chExt cx="5169534" cy="648932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421" t="0" r="23421" b="0"/>
            <a:stretch>
              <a:fillRect/>
            </a:stretch>
          </p:blipFill>
          <p:spPr>
            <a:xfrm flipH="false" flipV="false">
              <a:off x="0" y="0"/>
              <a:ext cx="5169534" cy="6489329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285122"/>
            <a:ext cx="626020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63492"/>
            <a:ext cx="4224164" cy="277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image</a:t>
            </a:r>
          </a:p>
          <a:p>
            <a:pPr algn="l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description</a:t>
            </a:r>
          </a:p>
          <a:p>
            <a:pPr algn="l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display_name</a:t>
            </a:r>
          </a:p>
          <a:p>
            <a:pPr algn="l" marL="690881" indent="-345440" lvl="1">
              <a:lnSpc>
                <a:spcPts val="56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category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37199"/>
            <a:ext cx="4933414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4"/>
              </a:lnSpc>
            </a:pPr>
            <a:r>
              <a:rPr lang="en-US" sz="35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Dataset : data.csv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535231" y="2710002"/>
            <a:ext cx="3877150" cy="4866997"/>
            <a:chOff x="0" y="0"/>
            <a:chExt cx="5169534" cy="648932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8118" r="0" b="8118"/>
            <a:stretch>
              <a:fillRect/>
            </a:stretch>
          </p:blipFill>
          <p:spPr>
            <a:xfrm flipH="false" flipV="false">
              <a:off x="0" y="0"/>
              <a:ext cx="5169534" cy="6489329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3954171"/>
            <a:ext cx="3877150" cy="614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4"/>
              </a:lnSpc>
            </a:pPr>
            <a:r>
              <a:rPr lang="en-US" sz="357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FEATURES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8571" y="1866071"/>
            <a:ext cx="5294193" cy="6061814"/>
            <a:chOff x="0" y="0"/>
            <a:chExt cx="7058923" cy="80824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861" t="0" r="20861" b="0"/>
            <a:stretch>
              <a:fillRect/>
            </a:stretch>
          </p:blipFill>
          <p:spPr>
            <a:xfrm flipH="false" flipV="false">
              <a:off x="0" y="0"/>
              <a:ext cx="7058923" cy="8082419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999097" y="876300"/>
            <a:ext cx="626020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LLM RULES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28617" y="3550602"/>
            <a:ext cx="9330683" cy="304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Only recommend 3 related products</a:t>
            </a:r>
          </a:p>
          <a:p>
            <a:pPr algn="r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Don't make up stories about the product</a:t>
            </a:r>
          </a:p>
          <a:p>
            <a:pPr algn="r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Only recommend products that match the query</a:t>
            </a:r>
          </a:p>
          <a:p>
            <a:pPr algn="r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only the data provided</a:t>
            </a:r>
          </a:p>
          <a:p>
            <a:pPr algn="r" marL="604519" indent="-302260" lvl="1">
              <a:lnSpc>
                <a:spcPts val="48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Briefly explain the related product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696326"/>
            <a:ext cx="1689332" cy="56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Page 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DAG88QQ1p1w</dc:identifier>
  <dcterms:modified xsi:type="dcterms:W3CDTF">2011-08-01T06:04:30Z</dcterms:modified>
  <cp:revision>1</cp:revision>
  <dc:title>Presented by Arvio Abe Suhendar</dc:title>
</cp:coreProperties>
</file>